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Roboto"/>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Lato-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070ed3163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070ed3163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069d1bd3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069d1bd3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343541"/>
                </a:solidFill>
                <a:latin typeface="Roboto"/>
                <a:ea typeface="Roboto"/>
                <a:cs typeface="Roboto"/>
                <a:sym typeface="Roboto"/>
              </a:rPr>
              <a:t>A user-friendly, web-based platform that allows users to trade stocks using market data from Alpaca. The platform is built using the Streamlit framework, which provides a fast and efficient way to develop interactive web applications. The app will allow users to take advantage of trade algorithms and an AI chatbot that can assist with decision making and provide real-time market insights.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D1D5DB"/>
                </a:solidFill>
                <a:highlight>
                  <a:srgbClr val="444654"/>
                </a:highlight>
                <a:latin typeface="Roboto"/>
                <a:ea typeface="Roboto"/>
                <a:cs typeface="Roboto"/>
                <a:sym typeface="Roboto"/>
              </a:rPr>
              <a:t>Alpaca API is an API for trading and investing in the stock market. It allows us as developers to access market data, trade stocks, and manage portfolios. The API is easy to use and provides access to a wide range of financial market data, including real-time and historical stock prices, option chains, and more. With Alpaca API,we as developers can build custom trading algorithms and integrate financial market data into their applications.Originally we had used Interactive Brokers API but we had ran into issues executing more than one trade per session which we will discuss later on. We also used Streamlit, which is an open-source Python library for building interactive web-based applications for machine learning and data science purposes. We </a:t>
            </a:r>
            <a:r>
              <a:rPr lang="en-GB" sz="1200">
                <a:solidFill>
                  <a:srgbClr val="D1D5DB"/>
                </a:solidFill>
                <a:highlight>
                  <a:srgbClr val="444654"/>
                </a:highlight>
                <a:latin typeface="Roboto"/>
                <a:ea typeface="Roboto"/>
                <a:cs typeface="Roboto"/>
                <a:sym typeface="Roboto"/>
              </a:rPr>
              <a:t>partnered</a:t>
            </a:r>
            <a:r>
              <a:rPr lang="en-GB" sz="1200">
                <a:solidFill>
                  <a:srgbClr val="D1D5DB"/>
                </a:solidFill>
                <a:highlight>
                  <a:srgbClr val="444654"/>
                </a:highlight>
                <a:latin typeface="Roboto"/>
                <a:ea typeface="Roboto"/>
                <a:cs typeface="Roboto"/>
                <a:sym typeface="Roboto"/>
              </a:rPr>
              <a:t> this with a natural language processor and also</a:t>
            </a:r>
            <a:endParaRPr sz="1200">
              <a:solidFill>
                <a:srgbClr val="D1D5DB"/>
              </a:solidFill>
              <a:highlight>
                <a:srgbClr val="444654"/>
              </a:highlight>
              <a:latin typeface="Roboto"/>
              <a:ea typeface="Roboto"/>
              <a:cs typeface="Roboto"/>
              <a:sym typeface="Roboto"/>
            </a:endParaRPr>
          </a:p>
          <a:p>
            <a:pPr indent="0" lvl="0" marL="0" rtl="0" algn="l">
              <a:spcBef>
                <a:spcPts val="0"/>
              </a:spcBef>
              <a:spcAft>
                <a:spcPts val="0"/>
              </a:spcAft>
              <a:buNone/>
            </a:pPr>
            <a:r>
              <a:rPr lang="en-GB" sz="1200">
                <a:solidFill>
                  <a:srgbClr val="D1D5DB"/>
                </a:solidFill>
                <a:highlight>
                  <a:srgbClr val="444654"/>
                </a:highlight>
                <a:latin typeface="Roboto"/>
                <a:ea typeface="Roboto"/>
                <a:cs typeface="Roboto"/>
                <a:sym typeface="Roboto"/>
              </a:rPr>
              <a:t>ChatGPT, which is a conversational language model developed by OpenAI.We combined all these to create our application to feed.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069d1bd3b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069d1bd3b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Market Maestro App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7" name="Google Shape;177;p18"/>
          <p:cNvSpPr txBox="1"/>
          <p:nvPr>
            <p:ph idx="1" type="subTitle"/>
          </p:nvPr>
        </p:nvSpPr>
        <p:spPr>
          <a:xfrm>
            <a:off x="729438" y="27667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Group 3</a:t>
            </a:r>
            <a:endParaRPr b="1" sz="1400"/>
          </a:p>
        </p:txBody>
      </p:sp>
      <p:sp>
        <p:nvSpPr>
          <p:cNvPr id="178" name="Google Shape;178;p18"/>
          <p:cNvSpPr txBox="1"/>
          <p:nvPr/>
        </p:nvSpPr>
        <p:spPr>
          <a:xfrm>
            <a:off x="160800" y="58125"/>
            <a:ext cx="88224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82" name="Shape 182"/>
        <p:cNvGrpSpPr/>
        <p:nvPr/>
      </p:nvGrpSpPr>
      <p:grpSpPr>
        <a:xfrm>
          <a:off x="0" y="0"/>
          <a:ext cx="0" cy="0"/>
          <a:chOff x="0" y="0"/>
          <a:chExt cx="0" cy="0"/>
        </a:xfrm>
      </p:grpSpPr>
      <p:sp>
        <p:nvSpPr>
          <p:cNvPr id="183" name="Google Shape;183;p19"/>
          <p:cNvSpPr txBox="1"/>
          <p:nvPr>
            <p:ph type="title"/>
          </p:nvPr>
        </p:nvSpPr>
        <p:spPr>
          <a:xfrm>
            <a:off x="781125" y="1029525"/>
            <a:ext cx="7010100" cy="35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600"/>
              <a:t>Team Members </a:t>
            </a:r>
            <a:endParaRPr sz="2600"/>
          </a:p>
        </p:txBody>
      </p:sp>
      <p:sp>
        <p:nvSpPr>
          <p:cNvPr id="184" name="Google Shape;184;p19"/>
          <p:cNvSpPr txBox="1"/>
          <p:nvPr>
            <p:ph idx="4294967295" type="body"/>
          </p:nvPr>
        </p:nvSpPr>
        <p:spPr>
          <a:xfrm>
            <a:off x="729450" y="1749350"/>
            <a:ext cx="7010100" cy="3106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GB" sz="1600">
                <a:solidFill>
                  <a:schemeClr val="lt1"/>
                </a:solidFill>
                <a:latin typeface="Roboto"/>
                <a:ea typeface="Roboto"/>
                <a:cs typeface="Roboto"/>
                <a:sym typeface="Roboto"/>
              </a:rPr>
              <a:t>Azam Jiva</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rPr lang="en-GB" sz="1600">
                <a:solidFill>
                  <a:schemeClr val="lt1"/>
                </a:solidFill>
                <a:latin typeface="Roboto"/>
                <a:ea typeface="Roboto"/>
                <a:cs typeface="Roboto"/>
                <a:sym typeface="Roboto"/>
              </a:rPr>
              <a:t>Gilberto Sanchez</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rPr lang="en-GB" sz="1600">
                <a:solidFill>
                  <a:schemeClr val="lt1"/>
                </a:solidFill>
                <a:latin typeface="Roboto"/>
                <a:ea typeface="Roboto"/>
                <a:cs typeface="Roboto"/>
                <a:sym typeface="Roboto"/>
              </a:rPr>
              <a:t>Gisell Tavarez</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rPr lang="en-GB" sz="1600">
                <a:solidFill>
                  <a:schemeClr val="lt1"/>
                </a:solidFill>
                <a:latin typeface="Roboto"/>
                <a:ea typeface="Roboto"/>
                <a:cs typeface="Roboto"/>
                <a:sym typeface="Roboto"/>
              </a:rPr>
              <a:t>Herman Gorovodskiy</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rPr lang="en-GB" sz="1600">
                <a:solidFill>
                  <a:schemeClr val="lt1"/>
                </a:solidFill>
                <a:latin typeface="Roboto"/>
                <a:ea typeface="Roboto"/>
                <a:cs typeface="Roboto"/>
                <a:sym typeface="Roboto"/>
              </a:rPr>
              <a:t>Nitesh Sharma</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t/>
            </a:r>
            <a:endParaRPr sz="1600">
              <a:solidFill>
                <a:schemeClr val="lt1"/>
              </a:solidFill>
              <a:latin typeface="Roboto"/>
              <a:ea typeface="Roboto"/>
              <a:cs typeface="Roboto"/>
              <a:sym typeface="Roboto"/>
            </a:endParaRPr>
          </a:p>
          <a:p>
            <a:pPr indent="0" lvl="0" marL="0" rtl="0" algn="ctr">
              <a:lnSpc>
                <a:spcPct val="100000"/>
              </a:lnSpc>
              <a:spcBef>
                <a:spcPts val="0"/>
              </a:spcBef>
              <a:spcAft>
                <a:spcPts val="0"/>
              </a:spcAft>
              <a:buNone/>
            </a:pPr>
            <a:r>
              <a:rPr lang="en-GB" sz="1600">
                <a:solidFill>
                  <a:schemeClr val="lt1"/>
                </a:solidFill>
                <a:latin typeface="Roboto"/>
                <a:ea typeface="Roboto"/>
                <a:cs typeface="Roboto"/>
                <a:sym typeface="Roboto"/>
              </a:rPr>
              <a:t>Yvette Liang</a:t>
            </a:r>
            <a:endParaRPr sz="30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8" name="Shape 188"/>
        <p:cNvGrpSpPr/>
        <p:nvPr/>
      </p:nvGrpSpPr>
      <p:grpSpPr>
        <a:xfrm>
          <a:off x="0" y="0"/>
          <a:ext cx="0" cy="0"/>
          <a:chOff x="0" y="0"/>
          <a:chExt cx="0" cy="0"/>
        </a:xfrm>
      </p:grpSpPr>
      <p:sp>
        <p:nvSpPr>
          <p:cNvPr id="189" name="Google Shape;189;p20"/>
          <p:cNvSpPr txBox="1"/>
          <p:nvPr>
            <p:ph type="title"/>
          </p:nvPr>
        </p:nvSpPr>
        <p:spPr>
          <a:xfrm>
            <a:off x="1308150" y="663875"/>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Agenda</a:t>
            </a:r>
            <a:endParaRPr/>
          </a:p>
        </p:txBody>
      </p:sp>
      <p:sp>
        <p:nvSpPr>
          <p:cNvPr id="190" name="Google Shape;190;p20"/>
          <p:cNvSpPr txBox="1"/>
          <p:nvPr/>
        </p:nvSpPr>
        <p:spPr>
          <a:xfrm>
            <a:off x="1308158" y="1441651"/>
            <a:ext cx="2708400" cy="40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Executive Summary </a:t>
            </a:r>
            <a:endParaRPr sz="1300">
              <a:solidFill>
                <a:srgbClr val="FFFFFF"/>
              </a:solidFill>
              <a:latin typeface="Raleway"/>
              <a:ea typeface="Raleway"/>
              <a:cs typeface="Raleway"/>
              <a:sym typeface="Raleway"/>
            </a:endParaRPr>
          </a:p>
        </p:txBody>
      </p:sp>
      <p:sp>
        <p:nvSpPr>
          <p:cNvPr id="191" name="Google Shape;191;p20"/>
          <p:cNvSpPr txBox="1"/>
          <p:nvPr/>
        </p:nvSpPr>
        <p:spPr>
          <a:xfrm>
            <a:off x="1308167" y="1843350"/>
            <a:ext cx="3900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Technology Used</a:t>
            </a:r>
            <a:r>
              <a:rPr lang="en-GB" sz="1300">
                <a:solidFill>
                  <a:srgbClr val="FFFFFF"/>
                </a:solidFill>
                <a:latin typeface="Raleway"/>
                <a:ea typeface="Raleway"/>
                <a:cs typeface="Raleway"/>
                <a:sym typeface="Raleway"/>
              </a:rPr>
              <a:t> </a:t>
            </a:r>
            <a:endParaRPr sz="1300">
              <a:solidFill>
                <a:srgbClr val="FFFFFF"/>
              </a:solidFill>
              <a:latin typeface="Raleway"/>
              <a:ea typeface="Raleway"/>
              <a:cs typeface="Raleway"/>
              <a:sym typeface="Raleway"/>
            </a:endParaRPr>
          </a:p>
        </p:txBody>
      </p:sp>
      <p:sp>
        <p:nvSpPr>
          <p:cNvPr id="192" name="Google Shape;192;p20"/>
          <p:cNvSpPr txBox="1"/>
          <p:nvPr/>
        </p:nvSpPr>
        <p:spPr>
          <a:xfrm>
            <a:off x="1308166" y="2245050"/>
            <a:ext cx="37734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Demonstration </a:t>
            </a:r>
            <a:endParaRPr sz="1300">
              <a:solidFill>
                <a:srgbClr val="FFFFFF"/>
              </a:solidFill>
              <a:latin typeface="Raleway"/>
              <a:ea typeface="Raleway"/>
              <a:cs typeface="Raleway"/>
              <a:sym typeface="Raleway"/>
            </a:endParaRPr>
          </a:p>
        </p:txBody>
      </p:sp>
      <p:sp>
        <p:nvSpPr>
          <p:cNvPr id="193" name="Google Shape;193;p20"/>
          <p:cNvSpPr txBox="1"/>
          <p:nvPr/>
        </p:nvSpPr>
        <p:spPr>
          <a:xfrm>
            <a:off x="1322438" y="2646751"/>
            <a:ext cx="3278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Challenges</a:t>
            </a:r>
            <a:endParaRPr sz="1300">
              <a:solidFill>
                <a:srgbClr val="FFFFFF"/>
              </a:solidFill>
              <a:latin typeface="Raleway"/>
              <a:ea typeface="Raleway"/>
              <a:cs typeface="Raleway"/>
              <a:sym typeface="Raleway"/>
            </a:endParaRPr>
          </a:p>
        </p:txBody>
      </p:sp>
      <p:sp>
        <p:nvSpPr>
          <p:cNvPr id="194" name="Google Shape;194;p20"/>
          <p:cNvSpPr txBox="1"/>
          <p:nvPr/>
        </p:nvSpPr>
        <p:spPr>
          <a:xfrm>
            <a:off x="1322443" y="3048450"/>
            <a:ext cx="3212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Next Steps </a:t>
            </a:r>
            <a:endParaRPr sz="1300">
              <a:solidFill>
                <a:srgbClr val="FFFFFF"/>
              </a:solidFill>
              <a:latin typeface="Raleway"/>
              <a:ea typeface="Raleway"/>
              <a:cs typeface="Raleway"/>
              <a:sym typeface="Raleway"/>
            </a:endParaRPr>
          </a:p>
        </p:txBody>
      </p:sp>
      <p:sp>
        <p:nvSpPr>
          <p:cNvPr id="195" name="Google Shape;195;p20"/>
          <p:cNvSpPr/>
          <p:nvPr/>
        </p:nvSpPr>
        <p:spPr>
          <a:xfrm>
            <a:off x="164700" y="97775"/>
            <a:ext cx="8839500" cy="4017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txBox="1"/>
          <p:nvPr/>
        </p:nvSpPr>
        <p:spPr>
          <a:xfrm>
            <a:off x="5059325" y="1173775"/>
            <a:ext cx="411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Executive Summary </a:t>
            </a:r>
            <a:endParaRPr/>
          </a:p>
        </p:txBody>
      </p:sp>
      <p:sp>
        <p:nvSpPr>
          <p:cNvPr id="202" name="Google Shape;202;p21"/>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sz="1100"/>
              <a:t>User-friendly, web-based platform for stock trading</a:t>
            </a:r>
            <a:endParaRPr sz="1100"/>
          </a:p>
          <a:p>
            <a:pPr indent="-298450" lvl="0" marL="457200" rtl="0" algn="l">
              <a:spcBef>
                <a:spcPts val="0"/>
              </a:spcBef>
              <a:spcAft>
                <a:spcPts val="0"/>
              </a:spcAft>
              <a:buSzPts val="1100"/>
              <a:buChar char="●"/>
            </a:pPr>
            <a:r>
              <a:rPr lang="en-GB" sz="1100"/>
              <a:t>Utilizes market data from Alpaca</a:t>
            </a:r>
            <a:endParaRPr sz="1100"/>
          </a:p>
          <a:p>
            <a:pPr indent="-298450" lvl="0" marL="457200" rtl="0" algn="l">
              <a:spcBef>
                <a:spcPts val="0"/>
              </a:spcBef>
              <a:spcAft>
                <a:spcPts val="0"/>
              </a:spcAft>
              <a:buSzPts val="1100"/>
              <a:buChar char="●"/>
            </a:pPr>
            <a:r>
              <a:rPr lang="en-GB" sz="1100"/>
              <a:t>Developed with Streamlit for interactive web apps</a:t>
            </a:r>
            <a:endParaRPr sz="1100"/>
          </a:p>
          <a:p>
            <a:pPr indent="-298450" lvl="0" marL="457200" rtl="0" algn="l">
              <a:spcBef>
                <a:spcPts val="0"/>
              </a:spcBef>
              <a:spcAft>
                <a:spcPts val="0"/>
              </a:spcAft>
              <a:buSzPts val="1100"/>
              <a:buChar char="●"/>
            </a:pPr>
            <a:r>
              <a:rPr lang="en-GB" sz="1100"/>
              <a:t>Offers trade algorithms and AI chatbot assistance</a:t>
            </a:r>
            <a:endParaRPr sz="1100"/>
          </a:p>
          <a:p>
            <a:pPr indent="-298450" lvl="0" marL="457200" rtl="0" algn="l">
              <a:spcBef>
                <a:spcPts val="0"/>
              </a:spcBef>
              <a:spcAft>
                <a:spcPts val="0"/>
              </a:spcAft>
              <a:buSzPts val="1100"/>
              <a:buChar char="●"/>
            </a:pPr>
            <a:r>
              <a:rPr lang="en-GB" sz="1100"/>
              <a:t>AI chatbot provides real-time market insights and decision-making support</a:t>
            </a:r>
            <a:endParaRPr sz="1100"/>
          </a:p>
          <a:p>
            <a:pPr indent="0" lvl="0" marL="0" rtl="0" algn="l">
              <a:spcBef>
                <a:spcPts val="1600"/>
              </a:spcBef>
              <a:spcAft>
                <a:spcPts val="1600"/>
              </a:spcAft>
              <a:buNone/>
            </a:pPr>
            <a:r>
              <a:t/>
            </a:r>
            <a:endParaRPr sz="1100"/>
          </a:p>
        </p:txBody>
      </p:sp>
      <p:pic>
        <p:nvPicPr>
          <p:cNvPr descr="shutterstock_429987889_edited.jpg" id="203" name="Google Shape;203;p21"/>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accent1"/>
                </a:solidFill>
              </a:rPr>
              <a:t>Technology</a:t>
            </a:r>
            <a:r>
              <a:rPr lang="en-GB">
                <a:solidFill>
                  <a:schemeClr val="accent1"/>
                </a:solidFill>
              </a:rPr>
              <a:t> Used </a:t>
            </a:r>
            <a:endParaRPr sz="3900"/>
          </a:p>
        </p:txBody>
      </p:sp>
      <p:sp>
        <p:nvSpPr>
          <p:cNvPr id="209" name="Google Shape;209;p22"/>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10" name="Google Shape;210;p22"/>
          <p:cNvSpPr txBox="1"/>
          <p:nvPr>
            <p:ph idx="1" type="body"/>
          </p:nvPr>
        </p:nvSpPr>
        <p:spPr>
          <a:xfrm>
            <a:off x="1847691" y="20549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500"/>
              <a:t>Alpaca API</a:t>
            </a:r>
            <a:endParaRPr sz="2500"/>
          </a:p>
        </p:txBody>
      </p:sp>
      <p:sp>
        <p:nvSpPr>
          <p:cNvPr id="211" name="Google Shape;211;p22"/>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12" name="Google Shape;212;p22"/>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400"/>
              <a:t>Streamlit- </a:t>
            </a:r>
            <a:r>
              <a:rPr lang="en-GB" sz="2400"/>
              <a:t>Web/</a:t>
            </a:r>
            <a:r>
              <a:rPr lang="en-GB" sz="2400"/>
              <a:t>App Interface</a:t>
            </a:r>
            <a:endParaRPr sz="2400"/>
          </a:p>
        </p:txBody>
      </p:sp>
      <p:sp>
        <p:nvSpPr>
          <p:cNvPr id="213" name="Google Shape;213;p22"/>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14" name="Google Shape;214;p22"/>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400"/>
              <a:t>ChatGPT/NLTK</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3"/>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Demonstration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23" name="Shape 223"/>
        <p:cNvGrpSpPr/>
        <p:nvPr/>
      </p:nvGrpSpPr>
      <p:grpSpPr>
        <a:xfrm>
          <a:off x="0" y="0"/>
          <a:ext cx="0" cy="0"/>
          <a:chOff x="0" y="0"/>
          <a:chExt cx="0" cy="0"/>
        </a:xfrm>
      </p:grpSpPr>
      <p:sp>
        <p:nvSpPr>
          <p:cNvPr id="224" name="Google Shape;224;p24"/>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Demonstration </a:t>
            </a:r>
            <a:endParaRPr sz="2600"/>
          </a:p>
        </p:txBody>
      </p:sp>
      <p:sp>
        <p:nvSpPr>
          <p:cNvPr id="225" name="Google Shape;225;p24"/>
          <p:cNvSpPr txBox="1"/>
          <p:nvPr>
            <p:ph idx="4294967295" type="body"/>
          </p:nvPr>
        </p:nvSpPr>
        <p:spPr>
          <a:xfrm>
            <a:off x="686375" y="1817750"/>
            <a:ext cx="6358200" cy="28695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1200"/>
              </a:spcBef>
              <a:spcAft>
                <a:spcPts val="0"/>
              </a:spcAft>
              <a:buClr>
                <a:srgbClr val="FFFFFF"/>
              </a:buClr>
              <a:buSzPts val="1800"/>
              <a:buChar char="●"/>
            </a:pPr>
            <a:r>
              <a:rPr lang="en-GB" sz="1800">
                <a:solidFill>
                  <a:srgbClr val="FFFFFF"/>
                </a:solidFill>
              </a:rPr>
              <a:t>Login</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GB" sz="1800">
                <a:solidFill>
                  <a:srgbClr val="FFFFFF"/>
                </a:solidFill>
              </a:rPr>
              <a:t>Open AI</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GB" sz="1800">
                <a:solidFill>
                  <a:srgbClr val="FFFFFF"/>
                </a:solidFill>
              </a:rPr>
              <a:t>Sentiment</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GB" sz="1800">
                <a:solidFill>
                  <a:srgbClr val="FFFFFF"/>
                </a:solidFill>
              </a:rPr>
              <a:t>Trading Bot</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GB" sz="1800">
                <a:solidFill>
                  <a:srgbClr val="FFFFFF"/>
                </a:solidFill>
              </a:rPr>
              <a:t>Crypto Scan</a:t>
            </a:r>
            <a:endParaRPr sz="1800">
              <a:solidFill>
                <a:srgbClr val="FFFFFF"/>
              </a:solidFill>
            </a:endParaRPr>
          </a:p>
          <a:p>
            <a:pPr indent="-342900" lvl="0" marL="457200" rtl="0" algn="l">
              <a:lnSpc>
                <a:spcPct val="150000"/>
              </a:lnSpc>
              <a:spcBef>
                <a:spcPts val="0"/>
              </a:spcBef>
              <a:spcAft>
                <a:spcPts val="0"/>
              </a:spcAft>
              <a:buClr>
                <a:srgbClr val="FFFFFF"/>
              </a:buClr>
              <a:buSzPts val="1800"/>
              <a:buChar char="●"/>
            </a:pPr>
            <a:r>
              <a:rPr lang="en-GB" sz="1800">
                <a:solidFill>
                  <a:srgbClr val="FFFFFF"/>
                </a:solidFill>
              </a:rPr>
              <a:t>Trading Algorism : Next Step</a:t>
            </a:r>
            <a:endParaRPr sz="1800">
              <a:solidFill>
                <a:srgbClr val="FFFFFF"/>
              </a:solidFill>
            </a:endParaRPr>
          </a:p>
          <a:p>
            <a:pPr indent="0" lvl="0" marL="457200" rtl="0" algn="l">
              <a:spcBef>
                <a:spcPts val="1200"/>
              </a:spcBef>
              <a:spcAft>
                <a:spcPts val="1600"/>
              </a:spcAft>
              <a:buNone/>
            </a:pPr>
            <a:r>
              <a:t/>
            </a:r>
            <a:endParaRPr sz="30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5"/>
          <p:cNvSpPr txBox="1"/>
          <p:nvPr>
            <p:ph type="title"/>
          </p:nvPr>
        </p:nvSpPr>
        <p:spPr>
          <a:xfrm>
            <a:off x="770025" y="13272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accent1"/>
                </a:solidFill>
              </a:rPr>
              <a:t>Challenges </a:t>
            </a:r>
            <a:endParaRPr>
              <a:solidFill>
                <a:schemeClr val="accent1"/>
              </a:solidFill>
            </a:endParaRPr>
          </a:p>
          <a:p>
            <a:pPr indent="0" lvl="0" marL="0" rtl="0" algn="l">
              <a:spcBef>
                <a:spcPts val="0"/>
              </a:spcBef>
              <a:spcAft>
                <a:spcPts val="0"/>
              </a:spcAft>
              <a:buNone/>
            </a:pPr>
            <a:r>
              <a:t/>
            </a:r>
            <a:endParaRPr b="0" sz="1300">
              <a:solidFill>
                <a:schemeClr val="lt1"/>
              </a:solidFill>
            </a:endParaRPr>
          </a:p>
        </p:txBody>
      </p:sp>
      <p:sp>
        <p:nvSpPr>
          <p:cNvPr id="231" name="Google Shape;231;p25"/>
          <p:cNvSpPr txBox="1"/>
          <p:nvPr>
            <p:ph idx="1" type="body"/>
          </p:nvPr>
        </p:nvSpPr>
        <p:spPr>
          <a:xfrm>
            <a:off x="770025" y="1916850"/>
            <a:ext cx="3893400" cy="2089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000"/>
              </a:spcBef>
              <a:spcAft>
                <a:spcPts val="0"/>
              </a:spcAft>
              <a:buSzPts val="1100"/>
              <a:buChar char="●"/>
            </a:pPr>
            <a:r>
              <a:rPr lang="en-GB" sz="1100"/>
              <a:t>Interactive Broker API</a:t>
            </a:r>
            <a:r>
              <a:rPr lang="en-GB" sz="1100"/>
              <a:t> challenges - issues with  using a websocket api connection </a:t>
            </a:r>
            <a:endParaRPr sz="1100"/>
          </a:p>
          <a:p>
            <a:pPr indent="-298450" lvl="0" marL="457200" rtl="0" algn="l">
              <a:lnSpc>
                <a:spcPct val="115000"/>
              </a:lnSpc>
              <a:spcBef>
                <a:spcPts val="1600"/>
              </a:spcBef>
              <a:spcAft>
                <a:spcPts val="0"/>
              </a:spcAft>
              <a:buSzPts val="1100"/>
              <a:buChar char="●"/>
            </a:pPr>
            <a:r>
              <a:rPr lang="en-GB" sz="1100"/>
              <a:t>Switched to Alpaca REST API  -  offers less instruments to trade (Only US stocks and Crypto)</a:t>
            </a:r>
            <a:endParaRPr sz="1100"/>
          </a:p>
          <a:p>
            <a:pPr indent="-298450" lvl="0" marL="457200" rtl="0" algn="l">
              <a:lnSpc>
                <a:spcPct val="115000"/>
              </a:lnSpc>
              <a:spcBef>
                <a:spcPts val="1000"/>
              </a:spcBef>
              <a:spcAft>
                <a:spcPts val="0"/>
              </a:spcAft>
              <a:buSzPts val="1100"/>
              <a:buChar char="●"/>
            </a:pPr>
            <a:r>
              <a:rPr lang="en-GB" sz="1100"/>
              <a:t>Limited to Streamlit design platform - for website design</a:t>
            </a:r>
            <a:endParaRPr sz="1100"/>
          </a:p>
          <a:p>
            <a:pPr indent="-298450" lvl="0" marL="457200" rtl="0" algn="l">
              <a:lnSpc>
                <a:spcPct val="115000"/>
              </a:lnSpc>
              <a:spcBef>
                <a:spcPts val="1000"/>
              </a:spcBef>
              <a:spcAft>
                <a:spcPts val="1600"/>
              </a:spcAft>
              <a:buSzPts val="1100"/>
              <a:buChar char="●"/>
            </a:pPr>
            <a:r>
              <a:rPr lang="en-GB" sz="1100"/>
              <a:t>Not enough time/knowledge to execute a fully operational app </a:t>
            </a:r>
            <a:endParaRPr sz="1100"/>
          </a:p>
        </p:txBody>
      </p:sp>
      <p:pic>
        <p:nvPicPr>
          <p:cNvPr descr="shutterstock_199014602.jpg" id="232" name="Google Shape;232;p25"/>
          <p:cNvPicPr preferRelativeResize="0"/>
          <p:nvPr/>
        </p:nvPicPr>
        <p:blipFill rotWithShape="1">
          <a:blip r:embed="rId3">
            <a:alphaModFix/>
          </a:blip>
          <a:srcRect b="14900" l="27866" r="791" t="2590"/>
          <a:stretch/>
        </p:blipFill>
        <p:spPr>
          <a:xfrm>
            <a:off x="5230650" y="1206325"/>
            <a:ext cx="3430871" cy="280032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6"/>
          <p:cNvSpPr txBox="1"/>
          <p:nvPr>
            <p:ph type="title"/>
          </p:nvPr>
        </p:nvSpPr>
        <p:spPr>
          <a:xfrm>
            <a:off x="2609600" y="732775"/>
            <a:ext cx="3893400" cy="62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Next Steps </a:t>
            </a:r>
            <a:endParaRPr/>
          </a:p>
          <a:p>
            <a:pPr indent="0" lvl="0" marL="0" rtl="0" algn="ctr">
              <a:spcBef>
                <a:spcPts val="0"/>
              </a:spcBef>
              <a:spcAft>
                <a:spcPts val="0"/>
              </a:spcAft>
              <a:buNone/>
            </a:pPr>
            <a:r>
              <a:t/>
            </a:r>
            <a:endParaRPr b="0"/>
          </a:p>
        </p:txBody>
      </p:sp>
      <p:sp>
        <p:nvSpPr>
          <p:cNvPr id="238" name="Google Shape;238;p26"/>
          <p:cNvSpPr txBox="1"/>
          <p:nvPr>
            <p:ph idx="1" type="body"/>
          </p:nvPr>
        </p:nvSpPr>
        <p:spPr>
          <a:xfrm>
            <a:off x="306375" y="1357675"/>
            <a:ext cx="8430900" cy="3101700"/>
          </a:xfrm>
          <a:prstGeom prst="rect">
            <a:avLst/>
          </a:prstGeom>
        </p:spPr>
        <p:txBody>
          <a:bodyPr anchorCtr="0" anchor="t" bIns="91425" lIns="91425" spcFirstLastPara="1" rIns="91425" wrap="square" tIns="91425">
            <a:noAutofit/>
          </a:bodyPr>
          <a:lstStyle/>
          <a:p>
            <a:pPr indent="-342900" lvl="0" marL="457200" rtl="0" algn="l">
              <a:spcBef>
                <a:spcPts val="1200"/>
              </a:spcBef>
              <a:spcAft>
                <a:spcPts val="0"/>
              </a:spcAft>
              <a:buClr>
                <a:schemeClr val="dk2"/>
              </a:buClr>
              <a:buSzPts val="1800"/>
              <a:buChar char="●"/>
            </a:pPr>
            <a:r>
              <a:rPr lang="en-GB" sz="1800">
                <a:solidFill>
                  <a:schemeClr val="dk2"/>
                </a:solidFill>
              </a:rPr>
              <a:t>This is </a:t>
            </a:r>
            <a:r>
              <a:rPr b="1" lang="en-GB" sz="1800">
                <a:solidFill>
                  <a:schemeClr val="dk2"/>
                </a:solidFill>
              </a:rPr>
              <a:t>Proof of Concept</a:t>
            </a:r>
            <a:endParaRPr b="1" sz="1800">
              <a:solidFill>
                <a:schemeClr val="dk2"/>
              </a:solidFill>
            </a:endParaRPr>
          </a:p>
          <a:p>
            <a:pPr indent="-342900" lvl="0" marL="457200" rtl="0" algn="l">
              <a:spcBef>
                <a:spcPts val="0"/>
              </a:spcBef>
              <a:spcAft>
                <a:spcPts val="0"/>
              </a:spcAft>
              <a:buClr>
                <a:schemeClr val="dk2"/>
              </a:buClr>
              <a:buSzPts val="1800"/>
              <a:buChar char="●"/>
            </a:pPr>
            <a:r>
              <a:rPr lang="en-GB" sz="1800">
                <a:solidFill>
                  <a:schemeClr val="dk2"/>
                </a:solidFill>
              </a:rPr>
              <a:t>Integrate more </a:t>
            </a:r>
            <a:r>
              <a:rPr lang="en-GB" sz="1800">
                <a:solidFill>
                  <a:schemeClr val="dk2"/>
                </a:solidFill>
              </a:rPr>
              <a:t>Analytics</a:t>
            </a:r>
            <a:r>
              <a:rPr lang="en-GB" sz="1800">
                <a:solidFill>
                  <a:schemeClr val="dk2"/>
                </a:solidFill>
              </a:rPr>
              <a:t> tools/APIs - more robust Brokers services</a:t>
            </a:r>
            <a:endParaRPr sz="1800">
              <a:solidFill>
                <a:schemeClr val="dk2"/>
              </a:solidFill>
            </a:endParaRPr>
          </a:p>
          <a:p>
            <a:pPr indent="-342900" lvl="0" marL="457200" rtl="0" algn="l">
              <a:spcBef>
                <a:spcPts val="0"/>
              </a:spcBef>
              <a:spcAft>
                <a:spcPts val="0"/>
              </a:spcAft>
              <a:buClr>
                <a:schemeClr val="dk2"/>
              </a:buClr>
              <a:buSzPts val="1800"/>
              <a:buChar char="●"/>
            </a:pPr>
            <a:r>
              <a:rPr lang="en-GB" sz="1800">
                <a:solidFill>
                  <a:schemeClr val="dk2"/>
                </a:solidFill>
              </a:rPr>
              <a:t>News API services as well - Wall Street Journal, Benzinga, etc. </a:t>
            </a:r>
            <a:endParaRPr sz="1800">
              <a:solidFill>
                <a:schemeClr val="dk2"/>
              </a:solidFill>
            </a:endParaRPr>
          </a:p>
          <a:p>
            <a:pPr indent="-342900" lvl="0" marL="457200" rtl="0" algn="l">
              <a:spcBef>
                <a:spcPts val="0"/>
              </a:spcBef>
              <a:spcAft>
                <a:spcPts val="0"/>
              </a:spcAft>
              <a:buClr>
                <a:schemeClr val="dk2"/>
              </a:buClr>
              <a:buSzPts val="1800"/>
              <a:buChar char="●"/>
            </a:pPr>
            <a:r>
              <a:rPr lang="en-GB" sz="1800">
                <a:solidFill>
                  <a:schemeClr val="dk2"/>
                </a:solidFill>
              </a:rPr>
              <a:t>Switch from streamlit to professional design and UX</a:t>
            </a:r>
            <a:endParaRPr sz="1800">
              <a:solidFill>
                <a:schemeClr val="dk2"/>
              </a:solidFill>
            </a:endParaRPr>
          </a:p>
          <a:p>
            <a:pPr indent="-342900" lvl="0" marL="457200" rtl="0" algn="l">
              <a:spcBef>
                <a:spcPts val="0"/>
              </a:spcBef>
              <a:spcAft>
                <a:spcPts val="0"/>
              </a:spcAft>
              <a:buClr>
                <a:schemeClr val="dk2"/>
              </a:buClr>
              <a:buSzPts val="1800"/>
              <a:buChar char="●"/>
            </a:pPr>
            <a:r>
              <a:rPr lang="en-GB" sz="1800">
                <a:solidFill>
                  <a:schemeClr val="dk2"/>
                </a:solidFill>
              </a:rPr>
              <a:t>Offer Algorithmic trading options - set up a customizable bot based on technical indicators</a:t>
            </a:r>
            <a:endParaRPr sz="1800">
              <a:solidFill>
                <a:schemeClr val="dk2"/>
              </a:solidFill>
            </a:endParaRPr>
          </a:p>
          <a:p>
            <a:pPr indent="-342900" lvl="0" marL="457200" rtl="0" algn="l">
              <a:spcBef>
                <a:spcPts val="0"/>
              </a:spcBef>
              <a:spcAft>
                <a:spcPts val="0"/>
              </a:spcAft>
              <a:buClr>
                <a:schemeClr val="dk2"/>
              </a:buClr>
              <a:buSzPts val="1800"/>
              <a:buChar char="●"/>
            </a:pPr>
            <a:r>
              <a:rPr lang="en-GB" sz="1800">
                <a:solidFill>
                  <a:schemeClr val="dk2"/>
                </a:solidFill>
              </a:rPr>
              <a:t>Offer Alerts service based on Machine Learning models - backtested buy/sell signals</a:t>
            </a:r>
            <a:endParaRPr sz="1800">
              <a:solidFill>
                <a:schemeClr val="dk2"/>
              </a:solidFill>
            </a:endParaRPr>
          </a:p>
          <a:p>
            <a:pPr indent="-342900" lvl="0" marL="457200" rtl="0" algn="l">
              <a:spcBef>
                <a:spcPts val="0"/>
              </a:spcBef>
              <a:spcAft>
                <a:spcPts val="0"/>
              </a:spcAft>
              <a:buClr>
                <a:schemeClr val="dk2"/>
              </a:buClr>
              <a:buSzPts val="1800"/>
              <a:buChar char="●"/>
            </a:pPr>
            <a:r>
              <a:rPr lang="en-GB" sz="1800">
                <a:solidFill>
                  <a:schemeClr val="dk2"/>
                </a:solidFill>
              </a:rPr>
              <a:t>Set up a subscription tier plan for users with a free trial</a:t>
            </a:r>
            <a:endParaRPr sz="18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